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9" r:id="rId3"/>
    <p:sldId id="262" r:id="rId4"/>
    <p:sldId id="264" r:id="rId5"/>
    <p:sldId id="261" r:id="rId6"/>
    <p:sldId id="263" r:id="rId7"/>
    <p:sldId id="260" r:id="rId8"/>
    <p:sldId id="265" r:id="rId9"/>
    <p:sldId id="266" r:id="rId10"/>
    <p:sldId id="267" r:id="rId11"/>
    <p:sldId id="268" r:id="rId12"/>
    <p:sldId id="270" r:id="rId1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FA0365-249C-4E9E-93F8-6468336FEDCA}" type="datetimeFigureOut">
              <a:rPr lang="hr-HR" smtClean="0"/>
              <a:t>22.4.2020.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3AF6B-955A-4DAC-B4C0-7095B14D82B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0137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3AF6B-955A-4DAC-B4C0-7095B14D82B8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3875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C7D4-3082-4089-9508-E05BCB322251}" type="datetimeFigureOut">
              <a:rPr lang="hr-HR" smtClean="0"/>
              <a:t>22.4.2020.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E53D00E-E313-4D67-AC0D-3F89E9B2CC83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C7D4-3082-4089-9508-E05BCB322251}" type="datetimeFigureOut">
              <a:rPr lang="hr-HR" smtClean="0"/>
              <a:t>22.4.2020.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D00E-E313-4D67-AC0D-3F89E9B2CC8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C7D4-3082-4089-9508-E05BCB322251}" type="datetimeFigureOut">
              <a:rPr lang="hr-HR" smtClean="0"/>
              <a:t>22.4.2020.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D00E-E313-4D67-AC0D-3F89E9B2CC8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C7D4-3082-4089-9508-E05BCB322251}" type="datetimeFigureOut">
              <a:rPr lang="hr-HR" smtClean="0"/>
              <a:t>22.4.2020.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D00E-E313-4D67-AC0D-3F89E9B2CC8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C7D4-3082-4089-9508-E05BCB322251}" type="datetimeFigureOut">
              <a:rPr lang="hr-HR" smtClean="0"/>
              <a:t>22.4.2020.</a:t>
            </a:fld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D00E-E313-4D67-AC0D-3F89E9B2CC83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C7D4-3082-4089-9508-E05BCB322251}" type="datetimeFigureOut">
              <a:rPr lang="hr-HR" smtClean="0"/>
              <a:t>22.4.2020.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D00E-E313-4D67-AC0D-3F89E9B2CC8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C7D4-3082-4089-9508-E05BCB322251}" type="datetimeFigureOut">
              <a:rPr lang="hr-HR" smtClean="0"/>
              <a:t>22.4.2020.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D00E-E313-4D67-AC0D-3F89E9B2CC8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C7D4-3082-4089-9508-E05BCB322251}" type="datetimeFigureOut">
              <a:rPr lang="hr-HR" smtClean="0"/>
              <a:t>22.4.2020.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D00E-E313-4D67-AC0D-3F89E9B2CC8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C7D4-3082-4089-9508-E05BCB322251}" type="datetimeFigureOut">
              <a:rPr lang="hr-HR" smtClean="0"/>
              <a:t>22.4.2020.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D00E-E313-4D67-AC0D-3F89E9B2CC8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C7D4-3082-4089-9508-E05BCB322251}" type="datetimeFigureOut">
              <a:rPr lang="hr-HR" smtClean="0"/>
              <a:t>22.4.2020.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D00E-E313-4D67-AC0D-3F89E9B2CC83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C7D4-3082-4089-9508-E05BCB322251}" type="datetimeFigureOut">
              <a:rPr lang="hr-HR" smtClean="0"/>
              <a:t>22.4.2020.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D00E-E313-4D67-AC0D-3F89E9B2CC83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D3CC7D4-3082-4089-9508-E05BCB322251}" type="datetimeFigureOut">
              <a:rPr lang="hr-HR" smtClean="0"/>
              <a:t>22.4.2020.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E53D00E-E313-4D67-AC0D-3F89E9B2CC83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51640"/>
            <a:ext cx="7613229" cy="3965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93821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r-HR" sz="2400" b="1" dirty="0" smtClean="0">
                <a:solidFill>
                  <a:srgbClr val="0070C0"/>
                </a:solidFill>
              </a:rPr>
              <a:t>„Puhanje balona”</a:t>
            </a:r>
            <a:endParaRPr lang="hr-HR" sz="2400" b="1" dirty="0">
              <a:solidFill>
                <a:srgbClr val="0070C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>
                <a:solidFill>
                  <a:srgbClr val="0070C0"/>
                </a:solidFill>
              </a:rPr>
              <a:t>Zamisli da je tvoj trbuh balon.</a:t>
            </a:r>
          </a:p>
          <a:p>
            <a:r>
              <a:rPr lang="hr-HR" sz="2000" dirty="0" smtClean="0">
                <a:solidFill>
                  <a:srgbClr val="0070C0"/>
                </a:solidFill>
              </a:rPr>
              <a:t>1. Duboko udahni na nos i primijeti kako se tvoj trbuh povećava</a:t>
            </a:r>
          </a:p>
          <a:p>
            <a:r>
              <a:rPr lang="hr-HR" sz="2000" dirty="0" smtClean="0">
                <a:solidFill>
                  <a:srgbClr val="0070C0"/>
                </a:solidFill>
              </a:rPr>
              <a:t>2.Lagano izdahni na usta i primijeti kako se tvoj trbuh smanjuje</a:t>
            </a:r>
          </a:p>
          <a:p>
            <a:r>
              <a:rPr lang="hr-HR" sz="2000" dirty="0" smtClean="0">
                <a:solidFill>
                  <a:srgbClr val="0070C0"/>
                </a:solidFill>
              </a:rPr>
              <a:t>3.Ponovi još nekoliko puta.</a:t>
            </a:r>
            <a:endParaRPr lang="hr-HR" sz="2000" dirty="0">
              <a:solidFill>
                <a:srgbClr val="0070C0"/>
              </a:solidFill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437112"/>
            <a:ext cx="1803623" cy="1803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132856"/>
            <a:ext cx="1783085" cy="1783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12995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2400" b="1" dirty="0" smtClean="0">
                <a:solidFill>
                  <a:srgbClr val="0070C0"/>
                </a:solidFill>
              </a:rPr>
              <a:t>„Mirisanje cvijeća”</a:t>
            </a:r>
            <a:endParaRPr lang="hr-HR" sz="2400" b="1" dirty="0">
              <a:solidFill>
                <a:srgbClr val="0070C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>
                <a:solidFill>
                  <a:srgbClr val="0070C0"/>
                </a:solidFill>
              </a:rPr>
              <a:t>1. Zatvori oči i zamisli da u ruci držiš cvijet</a:t>
            </a:r>
          </a:p>
          <a:p>
            <a:r>
              <a:rPr lang="hr-HR" sz="2000" dirty="0" smtClean="0">
                <a:solidFill>
                  <a:srgbClr val="0070C0"/>
                </a:solidFill>
              </a:rPr>
              <a:t>2. Duboko udahni i zamisli da osjetiš osvježavajući miris cvijeta</a:t>
            </a:r>
          </a:p>
          <a:p>
            <a:r>
              <a:rPr lang="hr-HR" sz="2000" dirty="0" smtClean="0">
                <a:solidFill>
                  <a:srgbClr val="0070C0"/>
                </a:solidFill>
              </a:rPr>
              <a:t>3. Lagano izdahni primijeti kako se osjećaš</a:t>
            </a:r>
          </a:p>
          <a:p>
            <a:r>
              <a:rPr lang="hr-HR" sz="2000" dirty="0" smtClean="0">
                <a:solidFill>
                  <a:srgbClr val="0070C0"/>
                </a:solidFill>
              </a:rPr>
              <a:t>4. Ponovi nekoliko puta. </a:t>
            </a:r>
            <a:endParaRPr lang="hr-HR" sz="2000" dirty="0">
              <a:solidFill>
                <a:srgbClr val="0070C0"/>
              </a:solidFill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124022"/>
            <a:ext cx="2744341" cy="1849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08554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1800" b="1" dirty="0">
                <a:solidFill>
                  <a:srgbClr val="0070C0"/>
                </a:solidFill>
              </a:rPr>
              <a:t>Izvori</a:t>
            </a:r>
            <a:r>
              <a:rPr lang="hr-HR" sz="1800" b="0" dirty="0">
                <a:solidFill>
                  <a:srgbClr val="0070C0"/>
                </a:solidFill>
              </a:rPr>
              <a:t>:BESPLATNA BROŠURA: Kratke vježbe </a:t>
            </a:r>
            <a:r>
              <a:rPr lang="hr-HR" sz="1800" b="0" dirty="0" err="1">
                <a:solidFill>
                  <a:srgbClr val="0070C0"/>
                </a:solidFill>
              </a:rPr>
              <a:t>mindfulnessa</a:t>
            </a:r>
            <a:r>
              <a:rPr lang="hr-HR" sz="1800" b="0" dirty="0">
                <a:solidFill>
                  <a:srgbClr val="0070C0"/>
                </a:solidFill>
              </a:rPr>
              <a:t> za djecu za prepoznavanje i kontrolu neugodnih osjećaja i ponašanja </a:t>
            </a:r>
            <a:br>
              <a:rPr lang="hr-HR" sz="1800" b="0" dirty="0">
                <a:solidFill>
                  <a:srgbClr val="0070C0"/>
                </a:solidFill>
              </a:rPr>
            </a:br>
            <a:r>
              <a:rPr lang="hr-HR" sz="1800" b="0" dirty="0">
                <a:solidFill>
                  <a:srgbClr val="0070C0"/>
                </a:solidFill>
              </a:rPr>
              <a:t>doc.prim.dr.sc. Vlatka Baričević </a:t>
            </a:r>
            <a:r>
              <a:rPr lang="hr-HR" sz="1800" b="0" dirty="0" err="1">
                <a:solidFill>
                  <a:srgbClr val="0070C0"/>
                </a:solidFill>
              </a:rPr>
              <a:t>Maršanić</a:t>
            </a:r>
            <a:r>
              <a:rPr lang="hr-HR" sz="1800" b="0" dirty="0">
                <a:solidFill>
                  <a:srgbClr val="0070C0"/>
                </a:solidFill>
              </a:rPr>
              <a:t>,  </a:t>
            </a:r>
            <a:r>
              <a:rPr lang="hr-HR" sz="1800" b="0" dirty="0" err="1">
                <a:solidFill>
                  <a:srgbClr val="0070C0"/>
                </a:solidFill>
              </a:rPr>
              <a:t>dr.med</a:t>
            </a:r>
            <a:r>
              <a:rPr lang="hr-HR" sz="1800" b="0" dirty="0">
                <a:solidFill>
                  <a:srgbClr val="0070C0"/>
                </a:solidFill>
              </a:rPr>
              <a:t>., </a:t>
            </a:r>
            <a:r>
              <a:rPr lang="hr-HR" sz="1800" b="0" dirty="0" err="1">
                <a:solidFill>
                  <a:srgbClr val="0070C0"/>
                </a:solidFill>
              </a:rPr>
              <a:t>Ella</a:t>
            </a:r>
            <a:r>
              <a:rPr lang="hr-HR" sz="1800" b="0" dirty="0">
                <a:solidFill>
                  <a:srgbClr val="0070C0"/>
                </a:solidFill>
              </a:rPr>
              <a:t> </a:t>
            </a:r>
            <a:r>
              <a:rPr lang="hr-HR" sz="1800" b="0" dirty="0" err="1">
                <a:solidFill>
                  <a:srgbClr val="0070C0"/>
                </a:solidFill>
              </a:rPr>
              <a:t>Selak</a:t>
            </a:r>
            <a:r>
              <a:rPr lang="hr-HR" sz="1800" b="0" dirty="0">
                <a:solidFill>
                  <a:srgbClr val="0070C0"/>
                </a:solidFill>
              </a:rPr>
              <a:t> Bagarić, </a:t>
            </a:r>
            <a:r>
              <a:rPr lang="hr-HR" sz="1800" b="0" dirty="0" err="1">
                <a:solidFill>
                  <a:srgbClr val="0070C0"/>
                </a:solidFill>
              </a:rPr>
              <a:t>mag.psych</a:t>
            </a:r>
            <a:r>
              <a:rPr lang="hr-HR" sz="1400" b="0" dirty="0">
                <a:solidFill>
                  <a:srgbClr val="0070C0"/>
                </a:solidFill>
              </a:rPr>
              <a:t/>
            </a:r>
            <a:br>
              <a:rPr lang="hr-HR" sz="1400" b="0" dirty="0">
                <a:solidFill>
                  <a:srgbClr val="0070C0"/>
                </a:solidFill>
              </a:rPr>
            </a:br>
            <a:endParaRPr lang="hr-HR" sz="1400" b="0" dirty="0">
              <a:solidFill>
                <a:srgbClr val="0070C0"/>
              </a:solidFill>
            </a:endParaRPr>
          </a:p>
        </p:txBody>
      </p:sp>
      <p:sp>
        <p:nvSpPr>
          <p:cNvPr id="6" name="Rezervirano mjesto teksta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sz="1800" dirty="0"/>
          </a:p>
          <a:p>
            <a:endParaRPr lang="hr-HR" dirty="0" smtClean="0"/>
          </a:p>
          <a:p>
            <a:endParaRPr lang="hr-HR" dirty="0">
              <a:solidFill>
                <a:srgbClr val="0070C0"/>
              </a:solidFill>
            </a:endParaRPr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pPr algn="ctr"/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r>
              <a:rPr lang="hr-HR" sz="2900" b="1" dirty="0" smtClean="0">
                <a:solidFill>
                  <a:srgbClr val="0070C0"/>
                </a:solidFill>
              </a:rPr>
              <a:t>Pripremila: </a:t>
            </a:r>
            <a:r>
              <a:rPr lang="hr-HR" sz="2900" dirty="0" smtClean="0">
                <a:solidFill>
                  <a:srgbClr val="0070C0"/>
                </a:solidFill>
              </a:rPr>
              <a:t>Martina </a:t>
            </a:r>
            <a:r>
              <a:rPr lang="hr-HR" sz="2900" dirty="0" err="1" smtClean="0">
                <a:solidFill>
                  <a:srgbClr val="0070C0"/>
                </a:solidFill>
              </a:rPr>
              <a:t>Rajačić</a:t>
            </a:r>
            <a:r>
              <a:rPr lang="hr-HR" sz="2900" dirty="0" smtClean="0">
                <a:solidFill>
                  <a:srgbClr val="0070C0"/>
                </a:solidFill>
              </a:rPr>
              <a:t>, </a:t>
            </a:r>
            <a:r>
              <a:rPr lang="hr-HR" sz="2900" dirty="0" err="1" smtClean="0">
                <a:solidFill>
                  <a:srgbClr val="0070C0"/>
                </a:solidFill>
              </a:rPr>
              <a:t>prof.defektolog</a:t>
            </a:r>
            <a:r>
              <a:rPr lang="hr-HR" sz="2900" dirty="0" smtClean="0">
                <a:solidFill>
                  <a:srgbClr val="0070C0"/>
                </a:solidFill>
              </a:rPr>
              <a:t>-</a:t>
            </a:r>
            <a:r>
              <a:rPr lang="hr-HR" sz="2900" dirty="0" err="1" smtClean="0">
                <a:solidFill>
                  <a:srgbClr val="0070C0"/>
                </a:solidFill>
              </a:rPr>
              <a:t>rehabilitator</a:t>
            </a:r>
            <a:endParaRPr lang="hr-HR" sz="2900" dirty="0" smtClean="0">
              <a:solidFill>
                <a:srgbClr val="0070C0"/>
              </a:solidFill>
            </a:endParaRPr>
          </a:p>
          <a:p>
            <a:r>
              <a:rPr lang="hr-HR" sz="2900" dirty="0" smtClean="0">
                <a:solidFill>
                  <a:srgbClr val="0070C0"/>
                </a:solidFill>
              </a:rPr>
              <a:t>Centar za odgoj i obrazovanje Krapinske Toplice</a:t>
            </a:r>
            <a:endParaRPr lang="hr-HR" sz="29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2939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b="1" dirty="0" smtClean="0">
                <a:solidFill>
                  <a:srgbClr val="0070C0"/>
                </a:solidFill>
              </a:rPr>
              <a:t>Uvod</a:t>
            </a:r>
            <a:endParaRPr lang="hr-HR" sz="2400" b="1" dirty="0">
              <a:solidFill>
                <a:srgbClr val="0070C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hr-HR" sz="2000" dirty="0" smtClean="0">
                <a:solidFill>
                  <a:srgbClr val="0070C0"/>
                </a:solidFill>
              </a:rPr>
              <a:t>Dragi roditelji, ako </a:t>
            </a:r>
            <a:r>
              <a:rPr lang="hr-HR" sz="2000" dirty="0">
                <a:solidFill>
                  <a:srgbClr val="0070C0"/>
                </a:solidFill>
              </a:rPr>
              <a:t>želite </a:t>
            </a:r>
            <a:r>
              <a:rPr lang="hr-HR" sz="2000" dirty="0" smtClean="0">
                <a:solidFill>
                  <a:srgbClr val="0070C0"/>
                </a:solidFill>
              </a:rPr>
              <a:t>kod svog </a:t>
            </a:r>
            <a:r>
              <a:rPr lang="hr-HR" sz="2000" dirty="0">
                <a:solidFill>
                  <a:srgbClr val="0070C0"/>
                </a:solidFill>
              </a:rPr>
              <a:t>djeteta unaprijediti vještine kontrole pažnje, regulacije emocija, umirivanja i </a:t>
            </a:r>
            <a:r>
              <a:rPr lang="hr-HR" sz="2000" dirty="0" err="1" smtClean="0">
                <a:solidFill>
                  <a:srgbClr val="0070C0"/>
                </a:solidFill>
              </a:rPr>
              <a:t>samoprihvaćanja</a:t>
            </a:r>
            <a:r>
              <a:rPr lang="hr-HR" sz="2000" dirty="0" smtClean="0">
                <a:solidFill>
                  <a:srgbClr val="0070C0"/>
                </a:solidFill>
              </a:rPr>
              <a:t>, možete to probati učiniti ovim kratkim ali djelotvornim </a:t>
            </a:r>
            <a:r>
              <a:rPr lang="hr-HR" sz="2000" dirty="0" err="1" smtClean="0">
                <a:solidFill>
                  <a:srgbClr val="0070C0"/>
                </a:solidFill>
              </a:rPr>
              <a:t>Mindfulness</a:t>
            </a:r>
            <a:r>
              <a:rPr lang="hr-HR" sz="2000" dirty="0" smtClean="0">
                <a:solidFill>
                  <a:srgbClr val="0070C0"/>
                </a:solidFill>
              </a:rPr>
              <a:t> </a:t>
            </a:r>
            <a:r>
              <a:rPr lang="hr-HR" sz="2000" dirty="0" err="1" smtClean="0">
                <a:solidFill>
                  <a:srgbClr val="0070C0"/>
                </a:solidFill>
              </a:rPr>
              <a:t>vježbicama</a:t>
            </a:r>
            <a:r>
              <a:rPr lang="hr-HR" sz="2000" dirty="0" smtClean="0">
                <a:solidFill>
                  <a:srgbClr val="0070C0"/>
                </a:solidFill>
              </a:rPr>
              <a:t>.</a:t>
            </a:r>
            <a:endParaRPr lang="hr-HR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r-HR" sz="2000" dirty="0">
                <a:solidFill>
                  <a:srgbClr val="0070C0"/>
                </a:solidFill>
              </a:rPr>
              <a:t>Izvođenjem ovih vježba, djeca uče usmjeravati pozornost, unaprijediti fokus i koncentraciju, uvježbavaju načine postizanja osjećaja smirenosti i relaksiranosti te uče zastati na trenutak kako ne bi impulzivno reagirala.</a:t>
            </a:r>
          </a:p>
          <a:p>
            <a:endParaRPr lang="hr-HR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9701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solidFill>
                  <a:srgbClr val="0070C0"/>
                </a:solidFill>
              </a:rPr>
              <a:t>Dobrobit  </a:t>
            </a:r>
            <a:r>
              <a:rPr lang="hr-HR" sz="2800" b="1" dirty="0" err="1" smtClean="0">
                <a:solidFill>
                  <a:srgbClr val="0070C0"/>
                </a:solidFill>
              </a:rPr>
              <a:t>Mindfulnessa</a:t>
            </a:r>
            <a:r>
              <a:rPr lang="hr-HR" sz="2800" b="1" dirty="0" smtClean="0">
                <a:solidFill>
                  <a:srgbClr val="0070C0"/>
                </a:solidFill>
              </a:rPr>
              <a:t> za djecu</a:t>
            </a:r>
            <a:endParaRPr lang="hr-HR" sz="2800" b="1" dirty="0">
              <a:solidFill>
                <a:srgbClr val="0070C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sz="2000" dirty="0" err="1" smtClean="0">
                <a:solidFill>
                  <a:srgbClr val="0070C0"/>
                </a:solidFill>
              </a:rPr>
              <a:t>Mindfulness</a:t>
            </a:r>
            <a:r>
              <a:rPr lang="hr-HR" sz="2000" dirty="0" smtClean="0">
                <a:solidFill>
                  <a:srgbClr val="0070C0"/>
                </a:solidFill>
              </a:rPr>
              <a:t> poboljšava pažnju, koncentraciju, pamćenje, regulaciju osjećaja i ponašanja, spavanje, odnose s drugima, </a:t>
            </a:r>
            <a:r>
              <a:rPr lang="hr-HR" sz="2000" dirty="0" err="1" smtClean="0">
                <a:solidFill>
                  <a:srgbClr val="0070C0"/>
                </a:solidFill>
              </a:rPr>
              <a:t>samoprihvaćanje</a:t>
            </a:r>
            <a:r>
              <a:rPr lang="hr-HR" sz="2000" dirty="0" smtClean="0">
                <a:solidFill>
                  <a:srgbClr val="0070C0"/>
                </a:solidFill>
              </a:rPr>
              <a:t> i samopouzdanje te kvalitetu života u djece što je dokazano u brojnim istraživanjima.</a:t>
            </a:r>
          </a:p>
          <a:p>
            <a:endParaRPr lang="hr-HR" sz="2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2080" y="4653136"/>
            <a:ext cx="2905081" cy="1662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14091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20659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 err="1" smtClean="0">
                <a:solidFill>
                  <a:srgbClr val="0070C0"/>
                </a:solidFill>
                <a:latin typeface="+mn-lt"/>
              </a:rPr>
              <a:t>Mindfulness</a:t>
            </a:r>
            <a:r>
              <a:rPr lang="hr-HR" sz="2800" b="1" dirty="0" smtClean="0">
                <a:solidFill>
                  <a:srgbClr val="0070C0"/>
                </a:solidFill>
                <a:latin typeface="+mn-lt"/>
              </a:rPr>
              <a:t> vježbe</a:t>
            </a:r>
            <a:endParaRPr lang="hr-HR" sz="28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sz="2000" dirty="0" smtClean="0">
                <a:solidFill>
                  <a:srgbClr val="0070C0"/>
                </a:solidFill>
              </a:rPr>
              <a:t>Vježbe su naročito korisne u stanjima uznemirenosti praćenih neugodnim osjećajima kao što su strah, ljutnja, tuga, koji se mogu javiti tijekom stresnih situacija kao što su ovi dani koje proživljavamo u tijeku </a:t>
            </a:r>
            <a:r>
              <a:rPr lang="hr-HR" sz="2000" dirty="0" err="1" smtClean="0">
                <a:solidFill>
                  <a:srgbClr val="0070C0"/>
                </a:solidFill>
              </a:rPr>
              <a:t>pandemije</a:t>
            </a:r>
            <a:r>
              <a:rPr lang="hr-HR" sz="2000" dirty="0" smtClean="0">
                <a:solidFill>
                  <a:srgbClr val="0070C0"/>
                </a:solidFill>
              </a:rPr>
              <a:t> </a:t>
            </a:r>
            <a:r>
              <a:rPr lang="hr-HR" sz="2000" dirty="0" smtClean="0">
                <a:solidFill>
                  <a:srgbClr val="0070C0"/>
                </a:solidFill>
              </a:rPr>
              <a:t>korona virusa </a:t>
            </a:r>
            <a:r>
              <a:rPr lang="hr-HR" sz="2000" dirty="0" smtClean="0">
                <a:solidFill>
                  <a:srgbClr val="0070C0"/>
                </a:solidFill>
              </a:rPr>
              <a:t>(COVID19).</a:t>
            </a:r>
          </a:p>
          <a:p>
            <a:endParaRPr lang="hr-HR" dirty="0"/>
          </a:p>
        </p:txBody>
      </p:sp>
      <p:sp>
        <p:nvSpPr>
          <p:cNvPr id="11" name="Rezervirano mjesto sadržaja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3876" y="4941168"/>
            <a:ext cx="2465103" cy="138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636912"/>
            <a:ext cx="2412876" cy="1591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38"/>
          <a:stretch/>
        </p:blipFill>
        <p:spPr bwMode="auto">
          <a:xfrm>
            <a:off x="971600" y="4941168"/>
            <a:ext cx="2154905" cy="138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25087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b="1" dirty="0" smtClean="0">
                <a:solidFill>
                  <a:srgbClr val="0070C0"/>
                </a:solidFill>
              </a:rPr>
              <a:t>Što je </a:t>
            </a:r>
            <a:r>
              <a:rPr lang="hr-HR" sz="2400" b="1" dirty="0" err="1" smtClean="0">
                <a:solidFill>
                  <a:srgbClr val="0070C0"/>
                </a:solidFill>
              </a:rPr>
              <a:t>Mindfulness</a:t>
            </a:r>
            <a:r>
              <a:rPr lang="hr-HR" sz="2400" b="1" dirty="0" smtClean="0">
                <a:solidFill>
                  <a:srgbClr val="0070C0"/>
                </a:solidFill>
              </a:rPr>
              <a:t>?</a:t>
            </a:r>
            <a:endParaRPr lang="hr-HR" sz="2400" b="1" dirty="0">
              <a:solidFill>
                <a:srgbClr val="0070C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539552" y="1556792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000" b="1" dirty="0" err="1" smtClean="0">
                <a:solidFill>
                  <a:srgbClr val="0070C0"/>
                </a:solidFill>
              </a:rPr>
              <a:t>Mindfulness</a:t>
            </a:r>
            <a:r>
              <a:rPr lang="hr-HR" sz="2000" dirty="0" smtClean="0">
                <a:solidFill>
                  <a:srgbClr val="0070C0"/>
                </a:solidFill>
              </a:rPr>
              <a:t> je tehnika usmjerena na razvoj pažnje i koncentracije, percepcije, prepoznavanje, prihvaćanje i bolje kontrole osjećaja i ponašanja, empatije i suosjećajnih odnosa. </a:t>
            </a:r>
          </a:p>
          <a:p>
            <a:pPr marL="0" indent="0">
              <a:buNone/>
            </a:pPr>
            <a:endParaRPr lang="hr-HR" sz="20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hr-HR" sz="2000" b="1" dirty="0" err="1" smtClean="0">
                <a:solidFill>
                  <a:srgbClr val="0070C0"/>
                </a:solidFill>
              </a:rPr>
              <a:t>Mindfulness</a:t>
            </a:r>
            <a:r>
              <a:rPr lang="hr-HR" sz="2000" dirty="0" smtClean="0">
                <a:solidFill>
                  <a:srgbClr val="0070C0"/>
                </a:solidFill>
              </a:rPr>
              <a:t> </a:t>
            </a:r>
            <a:r>
              <a:rPr lang="hr-HR" sz="2000" dirty="0" smtClean="0">
                <a:solidFill>
                  <a:srgbClr val="0070C0"/>
                </a:solidFill>
              </a:rPr>
              <a:t>pomaže umiriti se, sabrati svoje misli i reagirati svjesnije u stresnim i izazovnim situacijama života. </a:t>
            </a:r>
          </a:p>
          <a:p>
            <a:endParaRPr lang="hr-HR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96136" y="3933056"/>
            <a:ext cx="2400672" cy="2285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42222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slov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b="1" dirty="0" smtClean="0">
                <a:solidFill>
                  <a:srgbClr val="0070C0"/>
                </a:solidFill>
              </a:rPr>
              <a:t>Usmjeravanje pažnje</a:t>
            </a:r>
            <a:endParaRPr lang="hr-HR" sz="2400" b="1" dirty="0">
              <a:solidFill>
                <a:srgbClr val="0070C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000" b="1" dirty="0" err="1" smtClean="0">
                <a:solidFill>
                  <a:srgbClr val="0070C0"/>
                </a:solidFill>
                <a:cs typeface="Calibri" panose="020F0502020204030204" pitchFamily="34" charset="0"/>
              </a:rPr>
              <a:t>Mindfulness</a:t>
            </a:r>
            <a:r>
              <a:rPr lang="hr-HR" sz="2000" dirty="0" smtClean="0">
                <a:solidFill>
                  <a:srgbClr val="0070C0"/>
                </a:solidFill>
                <a:cs typeface="Calibri" panose="020F0502020204030204" pitchFamily="34" charset="0"/>
              </a:rPr>
              <a:t> počinje usmjerenom pažnjom, ali je više od usmjerene pažnje…</a:t>
            </a:r>
          </a:p>
          <a:p>
            <a:pPr marL="0" indent="0">
              <a:buNone/>
            </a:pPr>
            <a:r>
              <a:rPr lang="hr-HR" sz="2000" dirty="0" smtClean="0">
                <a:solidFill>
                  <a:srgbClr val="0070C0"/>
                </a:solidFill>
                <a:cs typeface="Calibri" panose="020F0502020204030204" pitchFamily="34" charset="0"/>
              </a:rPr>
              <a:t>Pažnja se u vježbama </a:t>
            </a:r>
            <a:r>
              <a:rPr lang="hr-HR" sz="2000" dirty="0" err="1" smtClean="0">
                <a:solidFill>
                  <a:srgbClr val="0070C0"/>
                </a:solidFill>
                <a:cs typeface="Calibri" panose="020F0502020204030204" pitchFamily="34" charset="0"/>
              </a:rPr>
              <a:t>mindfulnessa</a:t>
            </a:r>
            <a:r>
              <a:rPr lang="hr-HR" sz="2000" dirty="0" smtClean="0">
                <a:solidFill>
                  <a:srgbClr val="0070C0"/>
                </a:solidFill>
                <a:cs typeface="Calibri" panose="020F0502020204030204" pitchFamily="34" charset="0"/>
              </a:rPr>
              <a:t> može usmjeriti prema okolini koristeći naša osjetila (vid, sluh, dodir, miris i okus) ili našim unutarnjim stanjima (osjeti u tijelu, misli i osjećaji u umu).</a:t>
            </a:r>
            <a:r>
              <a:rPr lang="vi-VN" sz="2000" dirty="0" smtClean="0">
                <a:solidFill>
                  <a:srgbClr val="0070C0"/>
                </a:solidFill>
                <a:cs typeface="Calibri" panose="020F0502020204030204" pitchFamily="34" charset="0"/>
              </a:rPr>
              <a:t> </a:t>
            </a:r>
            <a:endParaRPr lang="hr-HR" sz="2000" dirty="0" smtClean="0">
              <a:solidFill>
                <a:srgbClr val="0070C0"/>
              </a:solidFill>
              <a:cs typeface="Calibri" panose="020F0502020204030204" pitchFamily="34" charset="0"/>
            </a:endParaRPr>
          </a:p>
          <a:p>
            <a:endParaRPr lang="hr-H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2080" y="3933056"/>
            <a:ext cx="2952328" cy="1476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11268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1268760"/>
          </a:xfrm>
        </p:spPr>
        <p:txBody>
          <a:bodyPr>
            <a:normAutofit/>
          </a:bodyPr>
          <a:lstStyle/>
          <a:p>
            <a:r>
              <a:rPr lang="hr-HR" sz="2000" b="1" dirty="0" smtClean="0">
                <a:solidFill>
                  <a:srgbClr val="0070C0"/>
                </a:solidFill>
              </a:rPr>
              <a:t>„</a:t>
            </a:r>
            <a:r>
              <a:rPr lang="hr-HR" sz="2000" b="1" dirty="0" err="1" smtClean="0">
                <a:solidFill>
                  <a:srgbClr val="0070C0"/>
                </a:solidFill>
              </a:rPr>
              <a:t>Mindfuldness</a:t>
            </a:r>
            <a:r>
              <a:rPr lang="hr-HR" sz="2000" b="1" dirty="0" smtClean="0">
                <a:solidFill>
                  <a:srgbClr val="0070C0"/>
                </a:solidFill>
              </a:rPr>
              <a:t>”</a:t>
            </a:r>
            <a:br>
              <a:rPr lang="hr-HR" sz="2000" b="1" dirty="0" smtClean="0">
                <a:solidFill>
                  <a:srgbClr val="0070C0"/>
                </a:solidFill>
              </a:rPr>
            </a:br>
            <a:r>
              <a:rPr lang="hr-HR" sz="2000" b="1" dirty="0" smtClean="0">
                <a:solidFill>
                  <a:srgbClr val="0070C0"/>
                </a:solidFill>
              </a:rPr>
              <a:t> </a:t>
            </a:r>
            <a:r>
              <a:rPr lang="hr-HR" sz="2000" b="1" dirty="0">
                <a:solidFill>
                  <a:srgbClr val="0070C0"/>
                </a:solidFill>
              </a:rPr>
              <a:t>K</a:t>
            </a:r>
            <a:r>
              <a:rPr lang="hr-HR" sz="2000" b="1" dirty="0" smtClean="0">
                <a:solidFill>
                  <a:srgbClr val="0070C0"/>
                </a:solidFill>
              </a:rPr>
              <a:t>ratke vježbe za djecu</a:t>
            </a:r>
            <a:endParaRPr lang="hr-HR" sz="2000" b="1" dirty="0">
              <a:solidFill>
                <a:srgbClr val="0070C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611560" y="1340768"/>
            <a:ext cx="3524200" cy="5328592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hr-HR" sz="29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hr-HR" sz="2900" b="1" dirty="0" smtClean="0">
                <a:solidFill>
                  <a:srgbClr val="0070C0"/>
                </a:solidFill>
              </a:rPr>
              <a:t>„</a:t>
            </a:r>
            <a:r>
              <a:rPr lang="hr-HR" sz="2900" b="1" dirty="0" smtClean="0">
                <a:solidFill>
                  <a:srgbClr val="0070C0"/>
                </a:solidFill>
              </a:rPr>
              <a:t>Prizemljenje”</a:t>
            </a:r>
          </a:p>
          <a:p>
            <a:pPr marL="0" indent="0" algn="ctr">
              <a:buNone/>
            </a:pPr>
            <a:endParaRPr lang="hr-HR" sz="29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hr-HR" sz="2900" dirty="0" smtClean="0">
                <a:solidFill>
                  <a:srgbClr val="0070C0"/>
                </a:solidFill>
              </a:rPr>
              <a:t>Ovu vježbu je korisno primijeniti u stanjima visoke uznemirenosti, straha i panike, te drugih neugodnih osjećaja kao što su ljutnja, tuga…</a:t>
            </a:r>
          </a:p>
          <a:p>
            <a:pPr algn="ctr"/>
            <a:endParaRPr lang="hr-HR" sz="29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hr-HR" sz="2900" dirty="0" smtClean="0">
                <a:solidFill>
                  <a:srgbClr val="0070C0"/>
                </a:solidFill>
              </a:rPr>
              <a:t>Pogledaj oko sebe, primijeti i imenuj:</a:t>
            </a:r>
          </a:p>
          <a:p>
            <a:pPr marL="0" indent="0" algn="ctr">
              <a:buNone/>
            </a:pPr>
            <a:endParaRPr lang="hr-HR" sz="29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hr-HR" sz="2900" b="1" dirty="0" smtClean="0">
                <a:solidFill>
                  <a:srgbClr val="0070C0"/>
                </a:solidFill>
              </a:rPr>
              <a:t>5 stvari koje možeš vidjeti</a:t>
            </a:r>
          </a:p>
          <a:p>
            <a:pPr marL="0" indent="0" algn="ctr">
              <a:buNone/>
            </a:pPr>
            <a:endParaRPr lang="hr-HR" sz="29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hr-HR" sz="2900" b="1" dirty="0" smtClean="0">
                <a:solidFill>
                  <a:srgbClr val="0070C0"/>
                </a:solidFill>
              </a:rPr>
              <a:t>4 stvari koje možeš dodirnuti</a:t>
            </a:r>
          </a:p>
          <a:p>
            <a:pPr marL="0" indent="0" algn="ctr">
              <a:buNone/>
            </a:pPr>
            <a:endParaRPr lang="hr-HR" sz="29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hr-HR" sz="2900" b="1" dirty="0" smtClean="0">
                <a:solidFill>
                  <a:srgbClr val="0070C0"/>
                </a:solidFill>
              </a:rPr>
              <a:t>3 stvari koje možeš čuti</a:t>
            </a:r>
          </a:p>
          <a:p>
            <a:pPr marL="0" indent="0" algn="ctr">
              <a:buNone/>
            </a:pPr>
            <a:endParaRPr lang="hr-HR" sz="29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hr-HR" sz="2900" b="1" dirty="0" smtClean="0">
                <a:solidFill>
                  <a:srgbClr val="0070C0"/>
                </a:solidFill>
              </a:rPr>
              <a:t>2 stvari koje možeš mirisati</a:t>
            </a:r>
          </a:p>
          <a:p>
            <a:pPr marL="0" indent="0" algn="ctr">
              <a:buNone/>
            </a:pPr>
            <a:endParaRPr lang="hr-HR" sz="29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hr-HR" sz="2900" b="1" dirty="0" smtClean="0">
                <a:solidFill>
                  <a:srgbClr val="0070C0"/>
                </a:solidFill>
              </a:rPr>
              <a:t>1 stvar koju možeš okusiti</a:t>
            </a:r>
          </a:p>
          <a:p>
            <a:pPr algn="ctr"/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5125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52120" y="3573016"/>
            <a:ext cx="2380592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01413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4294967295"/>
          </p:nvPr>
        </p:nvSpPr>
        <p:spPr>
          <a:xfrm>
            <a:off x="0" y="260350"/>
            <a:ext cx="4248150" cy="6553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r-HR" sz="2000" b="1" dirty="0" smtClean="0">
                <a:solidFill>
                  <a:srgbClr val="0070C0"/>
                </a:solidFill>
              </a:rPr>
              <a:t>„Planina”</a:t>
            </a:r>
            <a:endParaRPr lang="hr-HR" sz="20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hr-HR" sz="2000" dirty="0" smtClean="0">
                <a:solidFill>
                  <a:srgbClr val="0070C0"/>
                </a:solidFill>
              </a:rPr>
              <a:t>Stani uspravno i raširi stopala u širini bokova</a:t>
            </a:r>
          </a:p>
          <a:p>
            <a:pPr marL="0" indent="0" algn="ctr">
              <a:buNone/>
            </a:pPr>
            <a:r>
              <a:rPr lang="hr-HR" sz="2000" dirty="0" smtClean="0">
                <a:solidFill>
                  <a:srgbClr val="0070C0"/>
                </a:solidFill>
              </a:rPr>
              <a:t>Ruke stavi uz tijelo.</a:t>
            </a:r>
          </a:p>
          <a:p>
            <a:pPr marL="0" indent="0" algn="ctr">
              <a:buNone/>
            </a:pPr>
            <a:r>
              <a:rPr lang="hr-HR" sz="2000" dirty="0" smtClean="0">
                <a:solidFill>
                  <a:srgbClr val="0070C0"/>
                </a:solidFill>
              </a:rPr>
              <a:t>Zamisli da si planina…</a:t>
            </a:r>
          </a:p>
          <a:p>
            <a:pPr marL="0" indent="0" algn="ctr">
              <a:buNone/>
            </a:pPr>
            <a:r>
              <a:rPr lang="hr-HR" sz="2000" dirty="0">
                <a:solidFill>
                  <a:srgbClr val="0070C0"/>
                </a:solidFill>
              </a:rPr>
              <a:t>v</a:t>
            </a:r>
            <a:r>
              <a:rPr lang="hr-HR" sz="2000" dirty="0" smtClean="0">
                <a:solidFill>
                  <a:srgbClr val="0070C0"/>
                </a:solidFill>
              </a:rPr>
              <a:t>isoka,</a:t>
            </a:r>
          </a:p>
          <a:p>
            <a:pPr marL="0" indent="0" algn="ctr">
              <a:buNone/>
            </a:pPr>
            <a:r>
              <a:rPr lang="hr-HR" sz="2000" dirty="0" smtClean="0">
                <a:solidFill>
                  <a:srgbClr val="0070C0"/>
                </a:solidFill>
              </a:rPr>
              <a:t>mirna,</a:t>
            </a:r>
          </a:p>
          <a:p>
            <a:pPr marL="0" indent="0" algn="ctr">
              <a:buNone/>
            </a:pPr>
            <a:r>
              <a:rPr lang="hr-HR" sz="2000" dirty="0" smtClean="0">
                <a:solidFill>
                  <a:srgbClr val="0070C0"/>
                </a:solidFill>
              </a:rPr>
              <a:t>nepomična,</a:t>
            </a:r>
          </a:p>
          <a:p>
            <a:pPr marL="0" indent="0" algn="ctr">
              <a:buNone/>
            </a:pPr>
            <a:r>
              <a:rPr lang="hr-HR" sz="2000" dirty="0">
                <a:solidFill>
                  <a:srgbClr val="0070C0"/>
                </a:solidFill>
              </a:rPr>
              <a:t>d</a:t>
            </a:r>
            <a:r>
              <a:rPr lang="hr-HR" sz="2000" dirty="0" smtClean="0">
                <a:solidFill>
                  <a:srgbClr val="0070C0"/>
                </a:solidFill>
              </a:rPr>
              <a:t>ostojanstvena.</a:t>
            </a:r>
          </a:p>
          <a:p>
            <a:pPr marL="0" indent="0" algn="ctr">
              <a:buNone/>
            </a:pPr>
            <a:r>
              <a:rPr lang="hr-HR" sz="2000" dirty="0" smtClean="0">
                <a:solidFill>
                  <a:srgbClr val="0070C0"/>
                </a:solidFill>
              </a:rPr>
              <a:t>Sunce, kiša, oblaci, oluje, snijeg,</a:t>
            </a:r>
          </a:p>
          <a:p>
            <a:pPr marL="0" indent="0" algn="ctr">
              <a:buNone/>
            </a:pPr>
            <a:r>
              <a:rPr lang="hr-HR" sz="2000" dirty="0" smtClean="0">
                <a:solidFill>
                  <a:srgbClr val="0070C0"/>
                </a:solidFill>
              </a:rPr>
              <a:t>Dolaze i odlaze.</a:t>
            </a:r>
          </a:p>
          <a:p>
            <a:pPr marL="0" indent="0" algn="ctr">
              <a:buNone/>
            </a:pPr>
            <a:r>
              <a:rPr lang="hr-HR" sz="2000" dirty="0" smtClean="0">
                <a:solidFill>
                  <a:srgbClr val="0070C0"/>
                </a:solidFill>
              </a:rPr>
              <a:t>A planina ostaje i dalje ista,</a:t>
            </a:r>
          </a:p>
          <a:p>
            <a:pPr marL="0" indent="0" algn="ctr">
              <a:buNone/>
            </a:pPr>
            <a:r>
              <a:rPr lang="hr-HR" sz="2000" dirty="0" smtClean="0">
                <a:solidFill>
                  <a:srgbClr val="0070C0"/>
                </a:solidFill>
              </a:rPr>
              <a:t>Mirna i nepromijenjena.</a:t>
            </a:r>
          </a:p>
          <a:p>
            <a:pPr marL="0" indent="0" algn="ctr">
              <a:buNone/>
            </a:pPr>
            <a:r>
              <a:rPr lang="hr-HR" sz="2000" dirty="0" smtClean="0">
                <a:solidFill>
                  <a:srgbClr val="0070C0"/>
                </a:solidFill>
              </a:rPr>
              <a:t>I ti možeš biti kao planina.</a:t>
            </a:r>
          </a:p>
          <a:p>
            <a:pPr marL="0" indent="0" algn="ctr">
              <a:buNone/>
            </a:pPr>
            <a:r>
              <a:rPr lang="hr-HR" sz="2000" dirty="0" smtClean="0">
                <a:solidFill>
                  <a:srgbClr val="0070C0"/>
                </a:solidFill>
              </a:rPr>
              <a:t>Miran i nepromijenjen.</a:t>
            </a:r>
          </a:p>
          <a:p>
            <a:pPr marL="0" indent="0" algn="ctr">
              <a:buNone/>
            </a:pPr>
            <a:r>
              <a:rPr lang="hr-HR" sz="2000" dirty="0" smtClean="0">
                <a:solidFill>
                  <a:srgbClr val="0070C0"/>
                </a:solidFill>
              </a:rPr>
              <a:t>Unatoč svemu oko tebe i u tebi.</a:t>
            </a:r>
          </a:p>
          <a:p>
            <a:pPr marL="0" indent="0" algn="ctr">
              <a:buNone/>
            </a:pPr>
            <a:r>
              <a:rPr lang="hr-HR" sz="2000" dirty="0" smtClean="0">
                <a:solidFill>
                  <a:srgbClr val="0070C0"/>
                </a:solidFill>
              </a:rPr>
              <a:t>Budi planina.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149080"/>
            <a:ext cx="2834409" cy="1862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51487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2400" b="1" dirty="0" smtClean="0">
                <a:solidFill>
                  <a:srgbClr val="0070C0"/>
                </a:solidFill>
              </a:rPr>
              <a:t>„Vruća čokolada”</a:t>
            </a:r>
            <a:endParaRPr lang="hr-HR" sz="2400" b="1" dirty="0">
              <a:solidFill>
                <a:srgbClr val="0070C0"/>
              </a:solidFill>
            </a:endParaRPr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>
                <a:solidFill>
                  <a:srgbClr val="0070C0"/>
                </a:solidFill>
              </a:rPr>
              <a:t>1. Zamisli da u rukama držiš šalicu vruće čokolade ili kakaa i primakni je ispred nosa</a:t>
            </a:r>
          </a:p>
          <a:p>
            <a:r>
              <a:rPr lang="hr-HR" sz="2000" dirty="0" smtClean="0">
                <a:solidFill>
                  <a:srgbClr val="0070C0"/>
                </a:solidFill>
              </a:rPr>
              <a:t>2. Duboko udahni kroz nos kao da mirišeš vruću čokoladu</a:t>
            </a:r>
          </a:p>
          <a:p>
            <a:r>
              <a:rPr lang="hr-HR" sz="2000" dirty="0" smtClean="0">
                <a:solidFill>
                  <a:srgbClr val="0070C0"/>
                </a:solidFill>
              </a:rPr>
              <a:t>3. Polako izdahni kroz usta da ohladiš vruću čokoladu</a:t>
            </a:r>
          </a:p>
          <a:p>
            <a:r>
              <a:rPr lang="hr-HR" sz="2000" dirty="0" smtClean="0">
                <a:solidFill>
                  <a:srgbClr val="0070C0"/>
                </a:solidFill>
              </a:rPr>
              <a:t>4. Ponovi nekoliko puta</a:t>
            </a:r>
            <a:endParaRPr lang="hr-HR" sz="2000" dirty="0">
              <a:solidFill>
                <a:srgbClr val="0070C0"/>
              </a:solidFill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19749" y="3225482"/>
            <a:ext cx="2794633" cy="185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7241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ekarska">
  <a:themeElements>
    <a:clrScheme name="Apotekars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ekars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ekars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1592</TotalTime>
  <Words>543</Words>
  <Application>Microsoft Office PowerPoint</Application>
  <PresentationFormat>Prikaz na zaslonu (4:3)</PresentationFormat>
  <Paragraphs>82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Apotekarska</vt:lpstr>
      <vt:lpstr>PowerPointova prezentacija</vt:lpstr>
      <vt:lpstr>Uvod</vt:lpstr>
      <vt:lpstr>Dobrobit  Mindfulnessa za djecu</vt:lpstr>
      <vt:lpstr>Mindfulness vježbe</vt:lpstr>
      <vt:lpstr>Što je Mindfulness?</vt:lpstr>
      <vt:lpstr>Usmjeravanje pažnje</vt:lpstr>
      <vt:lpstr>„Mindfuldness”  Kratke vježbe za djecu</vt:lpstr>
      <vt:lpstr>PowerPointova prezentacija</vt:lpstr>
      <vt:lpstr>„Vruća čokolada”</vt:lpstr>
      <vt:lpstr>„Puhanje balona”</vt:lpstr>
      <vt:lpstr>„Mirisanje cvijeća”</vt:lpstr>
      <vt:lpstr>Izvori:BESPLATNA BROŠURA: Kratke vježbe mindfulnessa za djecu za prepoznavanje i kontrolu neugodnih osjećaja i ponašanja  doc.prim.dr.sc. Vlatka Baričević Maršanić,  dr.med., Ella Selak Bagarić, mag.psych </vt:lpstr>
    </vt:vector>
  </TitlesOfParts>
  <Company>MPRH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Krunoslav Stjepan Rajačić</dc:creator>
  <cp:lastModifiedBy>Krunoslav Stjepan Rajačić</cp:lastModifiedBy>
  <cp:revision>27</cp:revision>
  <dcterms:created xsi:type="dcterms:W3CDTF">2020-04-20T09:25:08Z</dcterms:created>
  <dcterms:modified xsi:type="dcterms:W3CDTF">2020-04-22T08:49:52Z</dcterms:modified>
</cp:coreProperties>
</file>