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61" r:id="rId9"/>
    <p:sldId id="272" r:id="rId10"/>
    <p:sldId id="262" r:id="rId11"/>
    <p:sldId id="269" r:id="rId12"/>
    <p:sldId id="263" r:id="rId13"/>
    <p:sldId id="264" r:id="rId14"/>
    <p:sldId id="271" r:id="rId15"/>
    <p:sldId id="265" r:id="rId16"/>
    <p:sldId id="270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6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6DF2-C12C-4817-A88D-1F27DA2FB6D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3DF76-1516-4474-9222-BC031521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8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baseline="0" smtClean="0">
                <a:latin typeface="+mn-lt"/>
              </a:rPr>
              <a:t>                                                  PLESNA HALJINA ŽUTOG MASLAČKA-SUNČANA ŠKRINJARIĆ</a:t>
            </a:r>
            <a:endParaRPr lang="en-US" sz="1800" b="1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DF76-1516-4474-9222-BC03152173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7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084388" y="-395288"/>
            <a:ext cx="4978400" cy="5749926"/>
            <a:chOff x="1313" y="-249"/>
            <a:chExt cx="3136" cy="3622"/>
          </a:xfrm>
        </p:grpSpPr>
        <p:sp>
          <p:nvSpPr>
            <p:cNvPr id="3075" name="Arc 3"/>
            <p:cNvSpPr>
              <a:spLocks/>
            </p:cNvSpPr>
            <p:nvPr/>
          </p:nvSpPr>
          <p:spPr bwMode="ltGray">
            <a:xfrm rot="18900000">
              <a:off x="1313" y="-249"/>
              <a:ext cx="3136" cy="3135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1600"/>
                <a:gd name="T2" fmla="*/ 21607 w 21607"/>
                <a:gd name="T3" fmla="*/ 21593 h 21600"/>
                <a:gd name="T4" fmla="*/ 7 w 2160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1600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</a:path>
                <a:path w="21607" h="21600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  <a:lnTo>
                    <a:pt x="7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ltGray">
            <a:xfrm rot="18900000">
              <a:off x="1349" y="-162"/>
              <a:ext cx="3037" cy="3056"/>
            </a:xfrm>
            <a:custGeom>
              <a:avLst/>
              <a:gdLst>
                <a:gd name="G0" fmla="+- 0 0 0"/>
                <a:gd name="G1" fmla="+- 21053 0 0"/>
                <a:gd name="G2" fmla="+- 21600 0 0"/>
                <a:gd name="T0" fmla="*/ 4831 w 20922"/>
                <a:gd name="T1" fmla="*/ 0 h 21053"/>
                <a:gd name="T2" fmla="*/ 20922 w 20922"/>
                <a:gd name="T3" fmla="*/ 15685 h 21053"/>
                <a:gd name="T4" fmla="*/ 0 w 20922"/>
                <a:gd name="T5" fmla="*/ 21053 h 2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22" h="21053" fill="none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</a:path>
                <a:path w="20922" h="21053" stroke="0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  <a:lnTo>
                    <a:pt x="0" y="2105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" name="Arc 5"/>
            <p:cNvSpPr>
              <a:spLocks/>
            </p:cNvSpPr>
            <p:nvPr/>
          </p:nvSpPr>
          <p:spPr bwMode="ltGray">
            <a:xfrm rot="18900000">
              <a:off x="1474" y="162"/>
              <a:ext cx="2752" cy="2792"/>
            </a:xfrm>
            <a:custGeom>
              <a:avLst/>
              <a:gdLst>
                <a:gd name="G0" fmla="+- 0 0 0"/>
                <a:gd name="G1" fmla="+- 19239 0 0"/>
                <a:gd name="G2" fmla="+- 21600 0 0"/>
                <a:gd name="T0" fmla="*/ 9819 w 18966"/>
                <a:gd name="T1" fmla="*/ 0 h 19239"/>
                <a:gd name="T2" fmla="*/ 18966 w 18966"/>
                <a:gd name="T3" fmla="*/ 8902 h 19239"/>
                <a:gd name="T4" fmla="*/ 0 w 18966"/>
                <a:gd name="T5" fmla="*/ 19239 h 19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66" h="19239" fill="none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</a:path>
                <a:path w="18966" h="19239" stroke="0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  <a:lnTo>
                    <a:pt x="0" y="1923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Arc 6"/>
            <p:cNvSpPr>
              <a:spLocks/>
            </p:cNvSpPr>
            <p:nvPr/>
          </p:nvSpPr>
          <p:spPr bwMode="ltGray">
            <a:xfrm rot="18900000">
              <a:off x="1678" y="510"/>
              <a:ext cx="2432" cy="2498"/>
            </a:xfrm>
            <a:custGeom>
              <a:avLst/>
              <a:gdLst>
                <a:gd name="G0" fmla="+- 0 0 0"/>
                <a:gd name="G1" fmla="+- 17212 0 0"/>
                <a:gd name="G2" fmla="+- 21600 0 0"/>
                <a:gd name="T0" fmla="*/ 13050 w 16754"/>
                <a:gd name="T1" fmla="*/ 0 h 17212"/>
                <a:gd name="T2" fmla="*/ 16754 w 16754"/>
                <a:gd name="T3" fmla="*/ 3579 h 17212"/>
                <a:gd name="T4" fmla="*/ 0 w 16754"/>
                <a:gd name="T5" fmla="*/ 17212 h 17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4" h="17212" fill="none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</a:path>
                <a:path w="16754" h="17212" stroke="0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  <a:lnTo>
                    <a:pt x="0" y="172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Arc 7"/>
            <p:cNvSpPr>
              <a:spLocks/>
            </p:cNvSpPr>
            <p:nvPr/>
          </p:nvSpPr>
          <p:spPr bwMode="ltGray">
            <a:xfrm rot="18900000">
              <a:off x="1446" y="57"/>
              <a:ext cx="2900" cy="29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Arc 8"/>
            <p:cNvSpPr>
              <a:spLocks/>
            </p:cNvSpPr>
            <p:nvPr/>
          </p:nvSpPr>
          <p:spPr bwMode="ltGray">
            <a:xfrm rot="18900000">
              <a:off x="1478" y="137"/>
              <a:ext cx="2809" cy="2826"/>
            </a:xfrm>
            <a:custGeom>
              <a:avLst/>
              <a:gdLst>
                <a:gd name="G0" fmla="+- 0 0 0"/>
                <a:gd name="G1" fmla="+- 21052 0 0"/>
                <a:gd name="G2" fmla="+- 21600 0 0"/>
                <a:gd name="T0" fmla="*/ 4833 w 20924"/>
                <a:gd name="T1" fmla="*/ 0 h 21052"/>
                <a:gd name="T2" fmla="*/ 20924 w 20924"/>
                <a:gd name="T3" fmla="*/ 15689 h 21052"/>
                <a:gd name="T4" fmla="*/ 0 w 20924"/>
                <a:gd name="T5" fmla="*/ 21052 h 2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24" h="21052" fill="none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</a:path>
                <a:path w="20924" h="21052" stroke="0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  <a:lnTo>
                    <a:pt x="0" y="21052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Arc 9"/>
            <p:cNvSpPr>
              <a:spLocks/>
            </p:cNvSpPr>
            <p:nvPr/>
          </p:nvSpPr>
          <p:spPr bwMode="ltGray">
            <a:xfrm rot="18900000">
              <a:off x="1608" y="427"/>
              <a:ext cx="2547" cy="2583"/>
            </a:xfrm>
            <a:custGeom>
              <a:avLst/>
              <a:gdLst>
                <a:gd name="G0" fmla="+- 0 0 0"/>
                <a:gd name="G1" fmla="+- 19237 0 0"/>
                <a:gd name="G2" fmla="+- 21600 0 0"/>
                <a:gd name="T0" fmla="*/ 9823 w 18970"/>
                <a:gd name="T1" fmla="*/ 0 h 19237"/>
                <a:gd name="T2" fmla="*/ 18970 w 18970"/>
                <a:gd name="T3" fmla="*/ 8907 h 19237"/>
                <a:gd name="T4" fmla="*/ 0 w 18970"/>
                <a:gd name="T5" fmla="*/ 19237 h 19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70" h="19237" fill="none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</a:path>
                <a:path w="18970" h="19237" stroke="0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  <a:lnTo>
                    <a:pt x="0" y="19237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Arc 10"/>
            <p:cNvSpPr>
              <a:spLocks/>
            </p:cNvSpPr>
            <p:nvPr/>
          </p:nvSpPr>
          <p:spPr bwMode="ltGray">
            <a:xfrm rot="18900000">
              <a:off x="1783" y="749"/>
              <a:ext cx="2249" cy="2311"/>
            </a:xfrm>
            <a:custGeom>
              <a:avLst/>
              <a:gdLst>
                <a:gd name="G0" fmla="+- 0 0 0"/>
                <a:gd name="G1" fmla="+- 17213 0 0"/>
                <a:gd name="G2" fmla="+- 21600 0 0"/>
                <a:gd name="T0" fmla="*/ 13049 w 16754"/>
                <a:gd name="T1" fmla="*/ 0 h 17213"/>
                <a:gd name="T2" fmla="*/ 16754 w 16754"/>
                <a:gd name="T3" fmla="*/ 3580 h 17213"/>
                <a:gd name="T4" fmla="*/ 0 w 16754"/>
                <a:gd name="T5" fmla="*/ 17213 h 17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4" h="17213" fill="none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</a:path>
                <a:path w="16754" h="17213" stroke="0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  <a:lnTo>
                    <a:pt x="0" y="1721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Arc 11"/>
            <p:cNvSpPr>
              <a:spLocks/>
            </p:cNvSpPr>
            <p:nvPr/>
          </p:nvSpPr>
          <p:spPr bwMode="ltGray">
            <a:xfrm rot="18900000">
              <a:off x="2239" y="2089"/>
              <a:ext cx="1284" cy="12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770313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6963"/>
            <a:ext cx="6400800" cy="1752600"/>
          </a:xfrm>
        </p:spPr>
        <p:txBody>
          <a:bodyPr anchor="b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49847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  <a:latin typeface="Times New Roman" pitchFamily="18" charset="-18"/>
              </a:defRPr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9525"/>
            <a:ext cx="28956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  <a:latin typeface="Times New Roman" pitchFamily="18" charset="-18"/>
              </a:defRPr>
            </a:lvl1pPr>
          </a:lstStyle>
          <a:p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2782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  <a:latin typeface="Times New Roman" pitchFamily="18" charset="-18"/>
              </a:defRPr>
            </a:lvl1pPr>
          </a:lstStyle>
          <a:p>
            <a:fld id="{5DFE4335-93A6-406F-BAA6-24BA99786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0C27A-9775-481F-8C02-2870F5508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33212"/>
      </p:ext>
    </p:extLst>
  </p:cSld>
  <p:clrMapOvr>
    <a:masterClrMapping/>
  </p:clrMapOvr>
  <p:transition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1838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2538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4A1B6-5B02-47E2-8B4D-93C89FAFAD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079"/>
      </p:ext>
    </p:extLst>
  </p:cSld>
  <p:clrMapOvr>
    <a:masterClrMapping/>
  </p:clrMapOvr>
  <p:transition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F11EC-6584-4988-9375-B7860F4F1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6558"/>
      </p:ext>
    </p:extLst>
  </p:cSld>
  <p:clrMapOvr>
    <a:masterClrMapping/>
  </p:clrMapOvr>
  <p:transition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A6A13-16D0-4ED7-8A4A-669481B35B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19184"/>
      </p:ext>
    </p:extLst>
  </p:cSld>
  <p:clrMapOvr>
    <a:masterClrMapping/>
  </p:clrMapOvr>
  <p:transition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55643-73C1-4E30-B22F-6F6518D5DC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70440"/>
      </p:ext>
    </p:extLst>
  </p:cSld>
  <p:clrMapOvr>
    <a:masterClrMapping/>
  </p:clrMapOvr>
  <p:transition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75A73-9D4B-45EC-937A-040160C2DD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54863"/>
      </p:ext>
    </p:extLst>
  </p:cSld>
  <p:clrMapOvr>
    <a:masterClrMapping/>
  </p:clrMapOvr>
  <p:transition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8150B-130C-4C0E-BD43-252E83EBB7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46737"/>
      </p:ext>
    </p:extLst>
  </p:cSld>
  <p:clrMapOvr>
    <a:masterClrMapping/>
  </p:clrMapOvr>
  <p:transition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94852-8C2B-4970-8E56-2FA01F06A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72160"/>
      </p:ext>
    </p:extLst>
  </p:cSld>
  <p:clrMapOvr>
    <a:masterClrMapping/>
  </p:clrMapOvr>
  <p:transition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80BB1-8B42-4499-A324-8D5B8C6B78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46065"/>
      </p:ext>
    </p:extLst>
  </p:cSld>
  <p:clrMapOvr>
    <a:masterClrMapping/>
  </p:clrMapOvr>
  <p:transition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4B2F6-A30F-49E0-8CC5-BB317DDBCA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2942"/>
      </p:ext>
    </p:extLst>
  </p:cSld>
  <p:clrMapOvr>
    <a:masterClrMapping/>
  </p:clrMapOvr>
  <p:transition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41288" y="249238"/>
            <a:ext cx="1131887" cy="6345237"/>
            <a:chOff x="89" y="157"/>
            <a:chExt cx="713" cy="3997"/>
          </a:xfrm>
        </p:grpSpPr>
        <p:sp>
          <p:nvSpPr>
            <p:cNvPr id="2051" name="Arc 3"/>
            <p:cNvSpPr>
              <a:spLocks/>
            </p:cNvSpPr>
            <p:nvPr/>
          </p:nvSpPr>
          <p:spPr bwMode="ltGray">
            <a:xfrm rot="2700000">
              <a:off x="347" y="157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ltGray">
            <a:xfrm rot="2700000">
              <a:off x="342" y="162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" name="Arc 5"/>
            <p:cNvSpPr>
              <a:spLocks/>
            </p:cNvSpPr>
            <p:nvPr/>
          </p:nvSpPr>
          <p:spPr bwMode="ltGray">
            <a:xfrm rot="2700000">
              <a:off x="339" y="188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" name="Arc 6"/>
            <p:cNvSpPr>
              <a:spLocks/>
            </p:cNvSpPr>
            <p:nvPr/>
          </p:nvSpPr>
          <p:spPr bwMode="ltGray">
            <a:xfrm rot="2700000">
              <a:off x="334" y="206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" name="Arc 7"/>
            <p:cNvSpPr>
              <a:spLocks/>
            </p:cNvSpPr>
            <p:nvPr/>
          </p:nvSpPr>
          <p:spPr bwMode="ltGray">
            <a:xfrm rot="2700000">
              <a:off x="293" y="271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" name="Arc 8"/>
            <p:cNvSpPr>
              <a:spLocks/>
            </p:cNvSpPr>
            <p:nvPr/>
          </p:nvSpPr>
          <p:spPr bwMode="ltGray">
            <a:xfrm rot="2700000">
              <a:off x="347" y="939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Arc 9"/>
            <p:cNvSpPr>
              <a:spLocks/>
            </p:cNvSpPr>
            <p:nvPr/>
          </p:nvSpPr>
          <p:spPr bwMode="ltGray">
            <a:xfrm rot="2700000">
              <a:off x="342" y="944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Arc 10"/>
            <p:cNvSpPr>
              <a:spLocks/>
            </p:cNvSpPr>
            <p:nvPr/>
          </p:nvSpPr>
          <p:spPr bwMode="ltGray">
            <a:xfrm rot="2700000">
              <a:off x="339" y="970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Arc 11"/>
            <p:cNvSpPr>
              <a:spLocks/>
            </p:cNvSpPr>
            <p:nvPr/>
          </p:nvSpPr>
          <p:spPr bwMode="ltGray">
            <a:xfrm rot="2700000">
              <a:off x="334" y="988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Arc 12"/>
            <p:cNvSpPr>
              <a:spLocks/>
            </p:cNvSpPr>
            <p:nvPr/>
          </p:nvSpPr>
          <p:spPr bwMode="ltGray">
            <a:xfrm rot="2700000">
              <a:off x="293" y="1056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Arc 13"/>
            <p:cNvSpPr>
              <a:spLocks/>
            </p:cNvSpPr>
            <p:nvPr/>
          </p:nvSpPr>
          <p:spPr bwMode="ltGray">
            <a:xfrm rot="2700000">
              <a:off x="347" y="1727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Arc 14"/>
            <p:cNvSpPr>
              <a:spLocks/>
            </p:cNvSpPr>
            <p:nvPr/>
          </p:nvSpPr>
          <p:spPr bwMode="ltGray">
            <a:xfrm rot="2700000">
              <a:off x="347" y="2518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Arc 15"/>
            <p:cNvSpPr>
              <a:spLocks/>
            </p:cNvSpPr>
            <p:nvPr/>
          </p:nvSpPr>
          <p:spPr bwMode="ltGray">
            <a:xfrm rot="2700000">
              <a:off x="342" y="2523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" name="Arc 16"/>
            <p:cNvSpPr>
              <a:spLocks/>
            </p:cNvSpPr>
            <p:nvPr/>
          </p:nvSpPr>
          <p:spPr bwMode="ltGray">
            <a:xfrm rot="2700000">
              <a:off x="339" y="2549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Arc 17"/>
            <p:cNvSpPr>
              <a:spLocks/>
            </p:cNvSpPr>
            <p:nvPr/>
          </p:nvSpPr>
          <p:spPr bwMode="ltGray">
            <a:xfrm rot="2700000">
              <a:off x="334" y="2567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Arc 18"/>
            <p:cNvSpPr>
              <a:spLocks/>
            </p:cNvSpPr>
            <p:nvPr/>
          </p:nvSpPr>
          <p:spPr bwMode="ltGray">
            <a:xfrm rot="2700000">
              <a:off x="293" y="2632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Arc 19"/>
            <p:cNvSpPr>
              <a:spLocks/>
            </p:cNvSpPr>
            <p:nvPr/>
          </p:nvSpPr>
          <p:spPr bwMode="ltGray">
            <a:xfrm rot="2700000">
              <a:off x="347" y="3303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Arc 20"/>
            <p:cNvSpPr>
              <a:spLocks/>
            </p:cNvSpPr>
            <p:nvPr/>
          </p:nvSpPr>
          <p:spPr bwMode="ltGray">
            <a:xfrm rot="18900000">
              <a:off x="89" y="553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Arc 21"/>
            <p:cNvSpPr>
              <a:spLocks/>
            </p:cNvSpPr>
            <p:nvPr/>
          </p:nvSpPr>
          <p:spPr bwMode="ltGray">
            <a:xfrm rot="18900000">
              <a:off x="98" y="560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Arc 22"/>
            <p:cNvSpPr>
              <a:spLocks/>
            </p:cNvSpPr>
            <p:nvPr/>
          </p:nvSpPr>
          <p:spPr bwMode="ltGray">
            <a:xfrm rot="18900000">
              <a:off x="139" y="581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Arc 23"/>
            <p:cNvSpPr>
              <a:spLocks/>
            </p:cNvSpPr>
            <p:nvPr/>
          </p:nvSpPr>
          <p:spPr bwMode="ltGray">
            <a:xfrm rot="18900000">
              <a:off x="197" y="602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Arc 24"/>
            <p:cNvSpPr>
              <a:spLocks/>
            </p:cNvSpPr>
            <p:nvPr/>
          </p:nvSpPr>
          <p:spPr bwMode="ltGray">
            <a:xfrm rot="18900000">
              <a:off x="389" y="672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Arc 25"/>
            <p:cNvSpPr>
              <a:spLocks/>
            </p:cNvSpPr>
            <p:nvPr/>
          </p:nvSpPr>
          <p:spPr bwMode="ltGray">
            <a:xfrm rot="18900000">
              <a:off x="95" y="1335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Arc 26"/>
            <p:cNvSpPr>
              <a:spLocks/>
            </p:cNvSpPr>
            <p:nvPr/>
          </p:nvSpPr>
          <p:spPr bwMode="ltGray">
            <a:xfrm rot="18900000">
              <a:off x="104" y="1342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Arc 27"/>
            <p:cNvSpPr>
              <a:spLocks/>
            </p:cNvSpPr>
            <p:nvPr/>
          </p:nvSpPr>
          <p:spPr bwMode="ltGray">
            <a:xfrm rot="18900000">
              <a:off x="145" y="1363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Arc 28"/>
            <p:cNvSpPr>
              <a:spLocks/>
            </p:cNvSpPr>
            <p:nvPr/>
          </p:nvSpPr>
          <p:spPr bwMode="ltGray">
            <a:xfrm rot="18900000">
              <a:off x="200" y="1384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Arc 29"/>
            <p:cNvSpPr>
              <a:spLocks/>
            </p:cNvSpPr>
            <p:nvPr/>
          </p:nvSpPr>
          <p:spPr bwMode="ltGray">
            <a:xfrm rot="18900000">
              <a:off x="389" y="1454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Arc 30"/>
            <p:cNvSpPr>
              <a:spLocks/>
            </p:cNvSpPr>
            <p:nvPr/>
          </p:nvSpPr>
          <p:spPr bwMode="ltGray">
            <a:xfrm rot="2700000">
              <a:off x="342" y="1732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Arc 31"/>
            <p:cNvSpPr>
              <a:spLocks/>
            </p:cNvSpPr>
            <p:nvPr/>
          </p:nvSpPr>
          <p:spPr bwMode="ltGray">
            <a:xfrm rot="2700000">
              <a:off x="339" y="1758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Arc 32"/>
            <p:cNvSpPr>
              <a:spLocks/>
            </p:cNvSpPr>
            <p:nvPr/>
          </p:nvSpPr>
          <p:spPr bwMode="ltGray">
            <a:xfrm rot="2700000">
              <a:off x="337" y="1776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" name="Arc 33"/>
            <p:cNvSpPr>
              <a:spLocks/>
            </p:cNvSpPr>
            <p:nvPr/>
          </p:nvSpPr>
          <p:spPr bwMode="ltGray">
            <a:xfrm rot="2700000">
              <a:off x="293" y="1844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2" name="Arc 34"/>
            <p:cNvSpPr>
              <a:spLocks/>
            </p:cNvSpPr>
            <p:nvPr/>
          </p:nvSpPr>
          <p:spPr bwMode="ltGray">
            <a:xfrm rot="18900000">
              <a:off x="98" y="2123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3" name="Arc 35"/>
            <p:cNvSpPr>
              <a:spLocks/>
            </p:cNvSpPr>
            <p:nvPr/>
          </p:nvSpPr>
          <p:spPr bwMode="ltGray">
            <a:xfrm rot="18900000">
              <a:off x="113" y="2130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4" name="Arc 36"/>
            <p:cNvSpPr>
              <a:spLocks/>
            </p:cNvSpPr>
            <p:nvPr/>
          </p:nvSpPr>
          <p:spPr bwMode="ltGray">
            <a:xfrm rot="18900000">
              <a:off x="148" y="2151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5" name="Arc 37"/>
            <p:cNvSpPr>
              <a:spLocks/>
            </p:cNvSpPr>
            <p:nvPr/>
          </p:nvSpPr>
          <p:spPr bwMode="ltGray">
            <a:xfrm rot="18900000">
              <a:off x="203" y="2172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6" name="Arc 38"/>
            <p:cNvSpPr>
              <a:spLocks/>
            </p:cNvSpPr>
            <p:nvPr/>
          </p:nvSpPr>
          <p:spPr bwMode="ltGray">
            <a:xfrm rot="18900000">
              <a:off x="392" y="2242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7" name="Arc 39"/>
            <p:cNvSpPr>
              <a:spLocks/>
            </p:cNvSpPr>
            <p:nvPr/>
          </p:nvSpPr>
          <p:spPr bwMode="ltGray">
            <a:xfrm rot="18900000">
              <a:off x="95" y="2914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Arc 40"/>
            <p:cNvSpPr>
              <a:spLocks/>
            </p:cNvSpPr>
            <p:nvPr/>
          </p:nvSpPr>
          <p:spPr bwMode="ltGray">
            <a:xfrm rot="18900000">
              <a:off x="104" y="2921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Arc 41"/>
            <p:cNvSpPr>
              <a:spLocks/>
            </p:cNvSpPr>
            <p:nvPr/>
          </p:nvSpPr>
          <p:spPr bwMode="ltGray">
            <a:xfrm rot="18900000">
              <a:off x="145" y="2942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" name="Arc 42"/>
            <p:cNvSpPr>
              <a:spLocks/>
            </p:cNvSpPr>
            <p:nvPr/>
          </p:nvSpPr>
          <p:spPr bwMode="ltGray">
            <a:xfrm rot="18900000">
              <a:off x="203" y="2963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1" name="Arc 43"/>
            <p:cNvSpPr>
              <a:spLocks/>
            </p:cNvSpPr>
            <p:nvPr/>
          </p:nvSpPr>
          <p:spPr bwMode="ltGray">
            <a:xfrm rot="18900000">
              <a:off x="389" y="3033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2" name="Arc 44"/>
            <p:cNvSpPr>
              <a:spLocks/>
            </p:cNvSpPr>
            <p:nvPr/>
          </p:nvSpPr>
          <p:spPr bwMode="ltGray">
            <a:xfrm rot="2700000">
              <a:off x="342" y="3308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3" name="Arc 45"/>
            <p:cNvSpPr>
              <a:spLocks/>
            </p:cNvSpPr>
            <p:nvPr/>
          </p:nvSpPr>
          <p:spPr bwMode="ltGray">
            <a:xfrm rot="2700000">
              <a:off x="339" y="3334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4" name="Arc 46"/>
            <p:cNvSpPr>
              <a:spLocks/>
            </p:cNvSpPr>
            <p:nvPr/>
          </p:nvSpPr>
          <p:spPr bwMode="ltGray">
            <a:xfrm rot="2700000">
              <a:off x="334" y="3352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5" name="Arc 47"/>
            <p:cNvSpPr>
              <a:spLocks/>
            </p:cNvSpPr>
            <p:nvPr/>
          </p:nvSpPr>
          <p:spPr bwMode="ltGray">
            <a:xfrm rot="2700000">
              <a:off x="293" y="3420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Arc 48"/>
            <p:cNvSpPr>
              <a:spLocks/>
            </p:cNvSpPr>
            <p:nvPr/>
          </p:nvSpPr>
          <p:spPr bwMode="ltGray">
            <a:xfrm rot="18900000">
              <a:off x="95" y="3699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Arc 49"/>
            <p:cNvSpPr>
              <a:spLocks/>
            </p:cNvSpPr>
            <p:nvPr/>
          </p:nvSpPr>
          <p:spPr bwMode="ltGray">
            <a:xfrm rot="18900000">
              <a:off x="104" y="3706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8" name="Arc 50"/>
            <p:cNvSpPr>
              <a:spLocks/>
            </p:cNvSpPr>
            <p:nvPr/>
          </p:nvSpPr>
          <p:spPr bwMode="ltGray">
            <a:xfrm rot="18900000">
              <a:off x="145" y="3727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Arc 51"/>
            <p:cNvSpPr>
              <a:spLocks/>
            </p:cNvSpPr>
            <p:nvPr/>
          </p:nvSpPr>
          <p:spPr bwMode="ltGray">
            <a:xfrm rot="18900000">
              <a:off x="200" y="3748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" name="Arc 52"/>
            <p:cNvSpPr>
              <a:spLocks/>
            </p:cNvSpPr>
            <p:nvPr/>
          </p:nvSpPr>
          <p:spPr bwMode="ltGray">
            <a:xfrm rot="18900000">
              <a:off x="389" y="3818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01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1252538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02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8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03" name="Rectangle 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253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04" name="Rectangle 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05" name="Rectangle 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993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2233531-95B4-487C-BFDF-F082B1A653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Tm="2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3657600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I došli su uvijek zaposleni mravi, krijesnice umorne od noćnog rada, leptiri, bumbari i pčele, cvrčci i uholaže, pa ćak i jedan smrdljivi martin. Ali nitko nije znao pomoći malom maslačku koji je isplakao svoje suze i na kraju zaspao od tuge. Sanjao je o plesnoj svečanosti, o najljepšoj haljini i sjetnoj slavujevoj pjesmi, pa je makar u snu bio zadovoljan. </a:t>
            </a:r>
            <a:br>
              <a:rPr lang="hr-HR" sz="2000">
                <a:latin typeface="Verdana" pitchFamily="34" charset="0"/>
              </a:rPr>
            </a:br>
            <a:r>
              <a:rPr lang="hr-HR" sz="2000">
                <a:latin typeface="Verdana" pitchFamily="34" charset="0"/>
              </a:rPr>
              <a:t/>
            </a:r>
            <a:br>
              <a:rPr lang="hr-HR" sz="2000">
                <a:latin typeface="Verdana" pitchFamily="34" charset="0"/>
              </a:rPr>
            </a:br>
            <a:endParaRPr lang="hr-HR" sz="2000">
              <a:latin typeface="Verdan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838200"/>
            <a:ext cx="28575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3810000" cy="45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No, u jarku na povišenom mjestu medu šibljem i otpacima stanovao je neki stari, vrlo ružni pauk koji nikada u životu nije bio dobar. Bio je krvnik jadnih mušica, koje su se zalijetale u njegovu golemu mrežu, bio je zloban i pakostan, a živio je kao pustinjak. Zato ga nitko nije pozivao na sastanke i svečanosti.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/>
            </a:r>
            <a:br>
              <a:rPr lang="hr-HR" sz="2000">
                <a:latin typeface="Verdana" pitchFamily="34" charset="0"/>
              </a:rPr>
            </a:br>
            <a:endParaRPr lang="hr-HR" sz="2000">
              <a:latin typeface="Verdana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2514600"/>
            <a:ext cx="2414587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6553200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Ali te noći, koja je bila lijepa i jasna jer je mjesec pokazao čitavo svoje okruglo debelo lice, stari pauk osjetio se nesretnim i osamljenim. Osjetio je da mu se približava smrt, a on nikada nije nikoga volio, nikada nije nikome donio radosti i darovao srece, nego samo tugu i suze. On pogleda maslačkov cvijet i reče samome sebi:-Izatkat ću mu haljinu nježnu i prozračnu poput najfinije paučine, providnu i laganu od najdivnije prede, kakvu nema niti jedan cvijetak.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Učinit ću nekome radost i bit će mi lakše umrijeti, jer teško je ostaviti svijet kad saznaš da te nitko nije volio.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2286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6553200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I stari se pauk dade na posao. Radio je neumorno čitavu noć, a ujutro je haljina bila gotova. I on je pokloni malo maslačku koji je od čuda i prevelike sreće rasklopio svoje žute cvjetove. </a:t>
            </a:r>
            <a:br>
              <a:rPr lang="hr-HR" sz="2000">
                <a:latin typeface="Verdana" pitchFamily="34" charset="0"/>
              </a:rPr>
            </a:br>
            <a:endParaRPr lang="hr-HR" sz="2000">
              <a:latin typeface="Verdana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44763"/>
            <a:ext cx="4648200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6"/>
          <p:cNvSpPr txBox="1">
            <a:spLocks noChangeArrowheads="1"/>
          </p:cNvSpPr>
          <p:nvPr/>
        </p:nvSpPr>
        <p:spPr bwMode="auto">
          <a:xfrm>
            <a:off x="1524000" y="3730625"/>
            <a:ext cx="69342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I maslačak odjene haljinu nježnu poput daha izatkanu tajnom vještinom starog pauka koji umre od sreće i ponosa, jer cvijetak je bio prekrasan i svatko mu se morao diviti. I u svojoj prozračnoj, paučinastoj haljinici maslačak ode na ples. Svi su se divili njegovoj haljini, najljepšoj i najčudesnijoj u koju je stari pauk utkao svu ljubav svog oporog srca koja je bila skrivena na dnu. </a:t>
            </a:r>
          </a:p>
        </p:txBody>
      </p:sp>
      <p:pic>
        <p:nvPicPr>
          <p:cNvPr id="19463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4419600" cy="29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95400" y="990600"/>
            <a:ext cx="4114800" cy="4854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Maslačak je plesao sa svima i bio je sretan. Glazba je te noći bila krasna, životinje su se umirile slušajući slavujevu pjesmu, pa i posve mala djeca u kolijevkama prestala su plakati. Maslačak je bio sretan i radostan.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Dozivao je leptire i razgovarao s bumbarima. On je kao i jasmin i perunika hvatao blijede mjesečeve zrake koje su se prosipale na prostranu poljanu i na cvijeće prekrasno u ovoj nezaboravnoj noći. </a:t>
            </a: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4225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65532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Sutradan bilo je sve isto kao i obično, a maslačak je još sanjao o velikoj sreći protekle noći. Neki nestašni dječak puhnuo je u njegovu prozračnu plesnu haljinicu i ona se raspršila daleko po putovima. Ali od onda svake godine uoči cvjetnog plesa maslačci oblače svoje divne paučinaste haljinice i odlaze. </a:t>
            </a:r>
            <a:br>
              <a:rPr lang="hr-HR" sz="2000">
                <a:latin typeface="Verdana" pitchFamily="34" charset="0"/>
              </a:rPr>
            </a:br>
            <a:endParaRPr lang="hr-HR" sz="2000">
              <a:latin typeface="Verdana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hr-HR" sz="2000">
              <a:latin typeface="Verdana" pitchFamily="34" charset="0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829050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65532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/>
            </a:r>
            <a:br>
              <a:rPr lang="hr-HR" sz="2000">
                <a:latin typeface="Verdana" pitchFamily="34" charset="0"/>
              </a:rPr>
            </a:br>
            <a:r>
              <a:rPr lang="hr-HR" sz="2000">
                <a:latin typeface="Verdana" pitchFamily="34" charset="0"/>
              </a:rPr>
              <a:t>Idućeg proljeća na toj poljani niklo je desetak novih malih maslaćaka i svi su oni također otišli na veliki cvjetni ples. Tako se ova priča ponavlja iz godine u godinu. </a:t>
            </a:r>
          </a:p>
          <a:p>
            <a:pPr>
              <a:spcBef>
                <a:spcPct val="50000"/>
              </a:spcBef>
            </a:pPr>
            <a:endParaRPr lang="hr-HR" sz="2000">
              <a:latin typeface="Verdana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0292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65532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Svake godine cvijeće priređuje svoj veliki, raskošni ples do zore. Tada zvijezde sjaju jače nego obično, a mali lampioni - krijesnice pale svoje svjetiljke po grmovima. S dalekih samotnih proplanaka dopire do plesne dvorane slavujeva pjesma, miševi su članovi zabavnog orkestra, a vjeverica - veliki bubnjar. To se događa svake godine u isto vrijeme samo mi ljudi teško saznajemo točnu noć i mjesto plesa, jer cvijeće je tajanstveno… </a:t>
            </a:r>
            <a:br>
              <a:rPr lang="hr-HR" sz="2000">
                <a:latin typeface="Verdana" pitchFamily="34" charset="0"/>
              </a:rPr>
            </a:br>
            <a:endParaRPr lang="hr-HR" sz="2000">
              <a:latin typeface="Verdana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lum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40175"/>
            <a:ext cx="41910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6553200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/>
            </a:r>
            <a:br>
              <a:rPr lang="hr-HR" sz="2000">
                <a:latin typeface="Verdana" pitchFamily="34" charset="0"/>
              </a:rPr>
            </a:br>
            <a:r>
              <a:rPr lang="hr-HR" sz="2000">
                <a:latin typeface="Verdana" pitchFamily="34" charset="0"/>
              </a:rPr>
              <a:t>Znate i sami, da nikada ne govori… Ipak, štošta se može saznati od leptira i brbljavih bubamara, tih velikih prijatelja cvijeća. I oni odlaze na te godišnje plesove i svojim krilima kao lepezama rashlađuju umorne plesače.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3276600"/>
            <a:ext cx="15906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352800" y="3048000"/>
            <a:ext cx="480060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Ova je priča ispričana malenom, svjetlokosom dječaku koji je volio cvijeće i životinje. Nije trgao cvjetne latice po nasadima parkova i nije vukao za rep svoju sirotu, ostarjelu mačku. Bio je dobar, a životinje i cviječe vole djecu i povjeravaju im o svome životu više nego ostalima. </a:t>
            </a:r>
          </a:p>
          <a:p>
            <a:pPr>
              <a:spcBef>
                <a:spcPct val="50000"/>
              </a:spcBef>
            </a:pPr>
            <a:endParaRPr lang="hr-HR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69342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Čitavu godinu cvijeće se priprema za taj ples. Kroje se šarene haljine, nježni ukrasi i čudnovate kape, leptiri donose na svojim ledima uzorke iz dalekih krajeva. Ruža - taj divan cvijet - odijeva nježno, šareno ruho i posipava latice opojnim mirisom. Plavooke potočnice odijevaju modre haljinice sa zelenim kišnim kabanicama. Ljubičica skromno nosi svoju jednostavnu, ali otmjenu odjeću, visibaba dolazi odjevena u bijelo kao vila ili mlade nevjesta.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481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3848100"/>
            <a:ext cx="15843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84613"/>
            <a:ext cx="236220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6"/>
          <p:cNvSpPr txBox="1">
            <a:spLocks noChangeArrowheads="1"/>
          </p:cNvSpPr>
          <p:nvPr/>
        </p:nvSpPr>
        <p:spPr bwMode="auto">
          <a:xfrm>
            <a:off x="1524000" y="609600"/>
            <a:ext cx="65532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Vitki zumbuli plešu sa stidljivim orhidejama, mirisni jorgovan sa žarkim tulipanima, blijedi lopoč sa sredine jezera doziva svoju ljubimicu - hladnu i čudesnu peruniku. Vi poznajete, sve to cvijeće; visibabe i ljubičice brali ste u šumama, ruže se kupuju kao dar za rodenđan, jorgovani su možda mirisali u vašim staklenim vazama. </a:t>
            </a:r>
            <a:br>
              <a:rPr lang="hr-HR" sz="2000">
                <a:latin typeface="Verdana" pitchFamily="34" charset="0"/>
              </a:rPr>
            </a:br>
            <a:endParaRPr lang="hr-HR" sz="2000">
              <a:latin typeface="Verdana" pitchFamily="34" charset="0"/>
            </a:endParaRPr>
          </a:p>
        </p:txBody>
      </p:sp>
      <p:pic>
        <p:nvPicPr>
          <p:cNvPr id="15366" name="Picture 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1303338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505200"/>
            <a:ext cx="133191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1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95675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38100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Ali postoji cvijet koji se ne prodaje po trgovinama, ne bere na proljetnim šumskim šetnjama, on ne miriše lijepo, a vrtlari ga ne vole. Ljudi gaze po njemu: - To je maslačak, obični dosadni drač.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hr-HR" sz="2000">
              <a:latin typeface="Verdana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Pa ipak, na velikom godišnjem plesu imao je maslačak najljepšu haljinu, nitko pa ni ruža nije bila tako lijepa, kao skromni cvijet iz seoskog jarka. </a:t>
            </a:r>
            <a:br>
              <a:rPr lang="hr-HR" sz="2000">
                <a:latin typeface="Verdana" pitchFamily="34" charset="0"/>
              </a:rPr>
            </a:br>
            <a:r>
              <a:rPr lang="hr-HR" sz="2000">
                <a:latin typeface="Verdana" pitchFamily="34" charset="0"/>
              </a:rPr>
              <a:t/>
            </a:r>
            <a:br>
              <a:rPr lang="hr-HR" sz="2000">
                <a:latin typeface="Verdana" pitchFamily="34" charset="0"/>
              </a:rPr>
            </a:br>
            <a:endParaRPr lang="hr-HR" sz="2000">
              <a:latin typeface="Verdana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4479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6"/>
          <p:cNvSpPr txBox="1">
            <a:spLocks noChangeArrowheads="1"/>
          </p:cNvSpPr>
          <p:nvPr/>
        </p:nvSpPr>
        <p:spPr bwMode="auto">
          <a:xfrm>
            <a:off x="1524000" y="3806825"/>
            <a:ext cx="6553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To se dogodilo jedne godine, ne znam koje, jer u životu cvijeta sve se ponavlja. Ono ne broji svoje godine kao mi ljudi, u njih prolazi vrijeme brže nego u našim kalendarima. Krojile su se haljine za veliku plesnu svečanost, svaki cvijetak je bio radostan, sunce je sjalo, nebo je bilo modro i ravno kao velika staklena ploča. </a:t>
            </a:r>
          </a:p>
        </p:txBody>
      </p:sp>
      <p:pic>
        <p:nvPicPr>
          <p:cNvPr id="16387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55663"/>
            <a:ext cx="4038600" cy="28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6553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A u seoskom jarku plakao je bijelim suzama maslačak u svojoj ružnoj izgaženoj suknji u kojoj nikako nije mogao poći na ples. Ali nikoga nije bilo tko bi mu mogao pomoći samo je jedna bubamara čula njegovo jecanje i upitala ga: - Zašto plačeš? Svi se raduju, a ti si tužan. Reci, možda te mogu savjetovati.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26"/>
          <p:cNvSpPr txBox="1">
            <a:spLocks noChangeArrowheads="1"/>
          </p:cNvSpPr>
          <p:nvPr/>
        </p:nvSpPr>
        <p:spPr bwMode="auto">
          <a:xfrm>
            <a:off x="1524000" y="758825"/>
            <a:ext cx="3429000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>
                <a:latin typeface="Verdana" pitchFamily="34" charset="0"/>
              </a:rPr>
              <a:t>Maslačak je odgovorio: - Haljina mi je izgažena, ne mirišem kao ruža ili jorgovan, nemam plavu boju potočnice ni ponosno držanje zumbula. A sutra je ples. Neću da budem najružniji. Bubamara se zamislila. Ona je mudra i stara, svuda putuje i svakoga poznaje, ali nije znala pomoći malom maslačku. Samo je rekla: - Sazvat će sve kukce i pitati ih za savjet. Sigurno će ti netko od njih pomoći. </a:t>
            </a:r>
          </a:p>
        </p:txBody>
      </p:sp>
      <p:pic>
        <p:nvPicPr>
          <p:cNvPr id="20487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1371600"/>
            <a:ext cx="338772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NS.POT">
  <a:themeElements>
    <a:clrScheme name="FANS.POT 5">
      <a:dk1>
        <a:srgbClr val="000000"/>
      </a:dk1>
      <a:lt1>
        <a:srgbClr val="FFFFCC"/>
      </a:lt1>
      <a:dk2>
        <a:srgbClr val="CC0000"/>
      </a:dk2>
      <a:lt2>
        <a:srgbClr val="808000"/>
      </a:lt2>
      <a:accent1>
        <a:srgbClr val="CC9900"/>
      </a:accent1>
      <a:accent2>
        <a:srgbClr val="800000"/>
      </a:accent2>
      <a:accent3>
        <a:srgbClr val="FFFFE2"/>
      </a:accent3>
      <a:accent4>
        <a:srgbClr val="000000"/>
      </a:accent4>
      <a:accent5>
        <a:srgbClr val="E2CAAA"/>
      </a:accent5>
      <a:accent6>
        <a:srgbClr val="730000"/>
      </a:accent6>
      <a:hlink>
        <a:srgbClr val="FF6633"/>
      </a:hlink>
      <a:folHlink>
        <a:srgbClr val="FFCC66"/>
      </a:folHlink>
    </a:clrScheme>
    <a:fontScheme name="FANS.PO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FANS.POT 1">
        <a:dk1>
          <a:srgbClr val="5F5F5F"/>
        </a:dk1>
        <a:lt1>
          <a:srgbClr val="FFFFCC"/>
        </a:lt1>
        <a:dk2>
          <a:srgbClr val="000000"/>
        </a:dk2>
        <a:lt2>
          <a:srgbClr val="FFCC00"/>
        </a:lt2>
        <a:accent1>
          <a:srgbClr val="FF7C80"/>
        </a:accent1>
        <a:accent2>
          <a:srgbClr val="990099"/>
        </a:accent2>
        <a:accent3>
          <a:srgbClr val="AAAAAA"/>
        </a:accent3>
        <a:accent4>
          <a:srgbClr val="DADAAE"/>
        </a:accent4>
        <a:accent5>
          <a:srgbClr val="FFBFC0"/>
        </a:accent5>
        <a:accent6>
          <a:srgbClr val="8A008A"/>
        </a:accent6>
        <a:hlink>
          <a:srgbClr val="FF3399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NS.POT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0000CC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E7"/>
        </a:accent6>
        <a:hlink>
          <a:srgbClr val="00008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NS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NS.POT 4">
        <a:dk1>
          <a:srgbClr val="000000"/>
        </a:dk1>
        <a:lt1>
          <a:srgbClr val="FFFFFF"/>
        </a:lt1>
        <a:dk2>
          <a:srgbClr val="006633"/>
        </a:dk2>
        <a:lt2>
          <a:srgbClr val="969696"/>
        </a:lt2>
        <a:accent1>
          <a:srgbClr val="00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E7E7"/>
        </a:accent6>
        <a:hlink>
          <a:srgbClr val="00330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NS.POT 5">
        <a:dk1>
          <a:srgbClr val="000000"/>
        </a:dk1>
        <a:lt1>
          <a:srgbClr val="FFFFCC"/>
        </a:lt1>
        <a:dk2>
          <a:srgbClr val="CC0000"/>
        </a:dk2>
        <a:lt2>
          <a:srgbClr val="808000"/>
        </a:lt2>
        <a:accent1>
          <a:srgbClr val="CC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E2CAAA"/>
        </a:accent5>
        <a:accent6>
          <a:srgbClr val="730000"/>
        </a:accent6>
        <a:hlink>
          <a:srgbClr val="FF66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NS.POT 6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99FFCC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5CB9E7"/>
        </a:accent6>
        <a:hlink>
          <a:srgbClr val="CCCCFF"/>
        </a:hlink>
        <a:folHlink>
          <a:srgbClr val="99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NS.POT 7">
        <a:dk1>
          <a:srgbClr val="49764A"/>
        </a:dk1>
        <a:lt1>
          <a:srgbClr val="CCFFCC"/>
        </a:lt1>
        <a:dk2>
          <a:srgbClr val="001800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BAA"/>
        </a:accent3>
        <a:accent4>
          <a:srgbClr val="AEDAAE"/>
        </a:accent4>
        <a:accent5>
          <a:srgbClr val="B8E2FF"/>
        </a:accent5>
        <a:accent6>
          <a:srgbClr val="00E7E7"/>
        </a:accent6>
        <a:hlink>
          <a:srgbClr val="009999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NS.POT 8">
        <a:dk1>
          <a:srgbClr val="A05F8B"/>
        </a:dk1>
        <a:lt1>
          <a:srgbClr val="FFE4FF"/>
        </a:lt1>
        <a:dk2>
          <a:srgbClr val="280028"/>
        </a:dk2>
        <a:lt2>
          <a:srgbClr val="FFFFFF"/>
        </a:lt2>
        <a:accent1>
          <a:srgbClr val="FF33CC"/>
        </a:accent1>
        <a:accent2>
          <a:srgbClr val="CC0099"/>
        </a:accent2>
        <a:accent3>
          <a:srgbClr val="ACAAAC"/>
        </a:accent3>
        <a:accent4>
          <a:srgbClr val="DAC3DA"/>
        </a:accent4>
        <a:accent5>
          <a:srgbClr val="FFADE2"/>
        </a:accent5>
        <a:accent6>
          <a:srgbClr val="B9008A"/>
        </a:accent6>
        <a:hlink>
          <a:srgbClr val="99009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NS.POT 9">
        <a:dk1>
          <a:srgbClr val="4D4D93"/>
        </a:dk1>
        <a:lt1>
          <a:srgbClr val="CCECFF"/>
        </a:lt1>
        <a:dk2>
          <a:srgbClr val="00003E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AAF"/>
        </a:accent3>
        <a:accent4>
          <a:srgbClr val="AEC9DA"/>
        </a:accent4>
        <a:accent5>
          <a:srgbClr val="B8E2FF"/>
        </a:accent5>
        <a:accent6>
          <a:srgbClr val="00E7E7"/>
        </a:accent6>
        <a:hlink>
          <a:srgbClr val="6699FF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Designs\FANS.POT</Template>
  <TotalTime>94</TotalTime>
  <Words>1050</Words>
  <Application>Microsoft Office PowerPoint</Application>
  <PresentationFormat>On-screen Show (4:3)</PresentationFormat>
  <Paragraphs>24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FANS.POT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KONCAR-EASN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PLESNA HALJINA ŽUTOG MASLAČKA</dc:title>
  <dc:creator>VIŠNJA GVERIĆ</dc:creator>
  <cp:lastModifiedBy>Kunsteki</cp:lastModifiedBy>
  <cp:revision>14</cp:revision>
  <dcterms:created xsi:type="dcterms:W3CDTF">2008-05-05T10:20:22Z</dcterms:created>
  <dcterms:modified xsi:type="dcterms:W3CDTF">2020-04-29T18:58:55Z</dcterms:modified>
</cp:coreProperties>
</file>